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2" r:id="rId4"/>
    <p:sldId id="259" r:id="rId5"/>
    <p:sldId id="264" r:id="rId6"/>
    <p:sldId id="265" r:id="rId7"/>
    <p:sldId id="266" r:id="rId8"/>
    <p:sldId id="268" r:id="rId9"/>
    <p:sldId id="261" r:id="rId10"/>
    <p:sldId id="267" r:id="rId11"/>
    <p:sldId id="258" r:id="rId12"/>
    <p:sldId id="269" r:id="rId13"/>
    <p:sldId id="270" r:id="rId14"/>
    <p:sldId id="26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3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6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2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3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03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5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79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126945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0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67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15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0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4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71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70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8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64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45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3" y="609602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2"/>
            <a:ext cx="5937654" cy="5181601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07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76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761070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7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8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70" y="1732452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07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70325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6" y="1770325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40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1835257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2380140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27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5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8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35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8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9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91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7" y="1732452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55A05C3-897E-4EBE-98FB-9C061A6EFFB9}" type="datetimeFigureOut">
              <a:rPr lang="de-DE" smtClean="0"/>
              <a:t>09.07.2014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8" y="5883278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BB31A7C-4727-4733-88BD-2BD973841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09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tmp"/><Relationship Id="rId7" Type="http://schemas.openxmlformats.org/officeDocument/2006/relationships/image" Target="../media/image18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Graphen" TargetMode="External"/><Relationship Id="rId2" Type="http://schemas.openxmlformats.org/officeDocument/2006/relationships/hyperlink" Target="http://arxiv.org/abs/1306.03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wikipedia.org/wiki/Majorana-Ferm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Graphen und</a:t>
            </a:r>
            <a:br>
              <a:rPr lang="de-DE" dirty="0" smtClean="0"/>
            </a:br>
            <a:r>
              <a:rPr lang="de-DE" dirty="0" smtClean="0"/>
              <a:t>Dirac-Fermionen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Martin Schmidt &amp; Lukas Plogmacher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2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Hamiltonian</a:t>
            </a:r>
            <a:r>
              <a:rPr lang="de-DE" dirty="0" smtClean="0"/>
              <a:t> in Graphen</a:t>
            </a:r>
            <a:endParaRPr lang="de-DE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/>
          <a:stretch/>
        </p:blipFill>
        <p:spPr>
          <a:xfrm>
            <a:off x="685348" y="2110154"/>
            <a:ext cx="5344271" cy="53527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5348" y="1580050"/>
            <a:ext cx="371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Linearisierung in Umgebung von K:</a:t>
            </a:r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16744" r="1506" b="21139"/>
          <a:stretch/>
        </p:blipFill>
        <p:spPr>
          <a:xfrm>
            <a:off x="685346" y="2769886"/>
            <a:ext cx="8299938" cy="82843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20174" y="291983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</a:schemeClr>
                </a:solidFill>
              </a:rPr>
              <a:t>=&gt;</a:t>
            </a:r>
          </a:p>
        </p:txBody>
      </p:sp>
      <p:pic>
        <p:nvPicPr>
          <p:cNvPr id="11" name="Grafik 10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/>
          <a:stretch/>
        </p:blipFill>
        <p:spPr>
          <a:xfrm>
            <a:off x="7613495" y="3748426"/>
            <a:ext cx="1371791" cy="441485"/>
          </a:xfrm>
          <a:prstGeom prst="rect">
            <a:avLst/>
          </a:prstGeom>
        </p:spPr>
      </p:pic>
      <p:sp>
        <p:nvSpPr>
          <p:cNvPr id="18" name="Inhaltsplatzhalter 3"/>
          <p:cNvSpPr>
            <a:spLocks noGrp="1"/>
          </p:cNvSpPr>
          <p:nvPr>
            <p:ph idx="1"/>
          </p:nvPr>
        </p:nvSpPr>
        <p:spPr>
          <a:xfrm>
            <a:off x="667064" y="4324203"/>
            <a:ext cx="8318220" cy="17717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Dirac-Matrizen hier: </a:t>
            </a:r>
          </a:p>
          <a:p>
            <a:pPr algn="just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±1 	Gibt an in welchem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Punkt (K oder K´) man entwickelt </a:t>
            </a:r>
            <a:endParaRPr lang="de-DE" dirty="0" smtClean="0"/>
          </a:p>
          <a:p>
            <a:pPr algn="just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identisch zu ultra-relativistischem Teilchen </a:t>
            </a:r>
            <a:r>
              <a:rPr lang="de-DE" dirty="0" smtClean="0"/>
              <a:t>mit </a:t>
            </a:r>
            <a:r>
              <a:rPr lang="de-DE" dirty="0"/>
              <a:t>4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 smtClean="0"/>
              <a:t>flavours</a:t>
            </a:r>
            <a:endParaRPr lang="de-DE" dirty="0" smtClean="0"/>
          </a:p>
          <a:p>
            <a:pPr algn="just"/>
            <a:r>
              <a:rPr lang="de-DE" dirty="0" smtClean="0"/>
              <a:t>Aus </a:t>
            </a:r>
            <a:r>
              <a:rPr lang="de-DE" dirty="0"/>
              <a:t>Clifford-Algebra für </a:t>
            </a:r>
            <a:r>
              <a:rPr lang="de-DE" dirty="0" err="1"/>
              <a:t>Paulimatrizen</a:t>
            </a:r>
            <a:r>
              <a:rPr lang="de-DE" dirty="0"/>
              <a:t> folgt: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{H,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=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															=&gt;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Chirale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Symmetrie</a:t>
            </a:r>
            <a:endParaRPr lang="de-D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eschweifte Klammer links 13"/>
          <p:cNvSpPr/>
          <p:nvPr/>
        </p:nvSpPr>
        <p:spPr>
          <a:xfrm rot="16200000">
            <a:off x="2340622" y="5014828"/>
            <a:ext cx="190803" cy="1586526"/>
          </a:xfrm>
          <a:prstGeom prst="leftBrace">
            <a:avLst>
              <a:gd name="adj1" fmla="val 8333"/>
              <a:gd name="adj2" fmla="val 5101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370562" y="5846981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{α</a:t>
            </a:r>
            <a:r>
              <a:rPr lang="de-DE" baseline="-25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</a:t>
            </a:r>
            <a:r>
              <a:rPr lang="de-DE" baseline="-25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}=2</a:t>
            </a:r>
            <a:r>
              <a:rPr lang="el-GR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baseline="-250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de-DE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9" name="Grafik 18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09" y="4316388"/>
            <a:ext cx="2708425" cy="3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Spins und Spin </a:t>
            </a:r>
            <a:r>
              <a:rPr lang="de-DE" dirty="0" err="1" smtClean="0"/>
              <a:t>flavours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347" y="2461846"/>
            <a:ext cx="7765322" cy="3329357"/>
          </a:xfrm>
        </p:spPr>
        <p:txBody>
          <a:bodyPr/>
          <a:lstStyle/>
          <a:p>
            <a:r>
              <a:rPr lang="de-DE" dirty="0" err="1" smtClean="0"/>
              <a:t>Sublattice</a:t>
            </a:r>
            <a:r>
              <a:rPr lang="de-DE" dirty="0" smtClean="0"/>
              <a:t> pseudo-spin im AB-Unterraum: 			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Valley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 K, K´ Unterraum:					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Eigenwert: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±1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Intrinsischer Spin des Elektrons im ↑↓-Unterraum: 	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Entartung in intrinsischem &amp; in Valley </a:t>
            </a: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4 Spin </a:t>
            </a: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flavours</a:t>
            </a:r>
            <a:endParaRPr lang="de-D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Eigenwerte des </a:t>
            </a:r>
            <a:r>
              <a:rPr lang="de-DE" dirty="0" err="1" smtClean="0"/>
              <a:t>Hamiltonians</a:t>
            </a:r>
            <a:r>
              <a:rPr lang="de-DE" dirty="0" smtClean="0"/>
              <a:t> – Vergleich zu Bornitrid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de-DE" b="1" dirty="0" smtClean="0"/>
              <a:t>Graphen:</a:t>
            </a:r>
          </a:p>
          <a:p>
            <a:pPr marL="36900" indent="0">
              <a:buNone/>
            </a:pPr>
            <a:endParaRPr lang="de-DE" dirty="0"/>
          </a:p>
          <a:p>
            <a:pPr marL="36900" indent="0">
              <a:buNone/>
            </a:pPr>
            <a:endParaRPr lang="de-DE" dirty="0" smtClean="0"/>
          </a:p>
          <a:p>
            <a:pPr marL="36900" indent="0">
              <a:buNone/>
            </a:pPr>
            <a:endParaRPr lang="de-DE" dirty="0"/>
          </a:p>
          <a:p>
            <a:pPr marL="36900" indent="0">
              <a:buNone/>
            </a:pPr>
            <a:endParaRPr lang="de-DE" dirty="0" smtClean="0"/>
          </a:p>
          <a:p>
            <a:pPr marL="3690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Bornitrid:</a:t>
            </a:r>
            <a:endParaRPr lang="de-DE" b="1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1151" r="84611" b="36032"/>
          <a:stretch/>
        </p:blipFill>
        <p:spPr>
          <a:xfrm>
            <a:off x="685347" y="2219569"/>
            <a:ext cx="1174715" cy="4376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5347" y="291478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</a:schemeClr>
                </a:solidFill>
              </a:rPr>
              <a:t>=&gt;</a:t>
            </a:r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93" y="2808841"/>
            <a:ext cx="3025961" cy="568594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1" b="31307"/>
          <a:stretch/>
        </p:blipFill>
        <p:spPr>
          <a:xfrm>
            <a:off x="1503171" y="2219569"/>
            <a:ext cx="2943783" cy="437663"/>
          </a:xfrm>
          <a:prstGeom prst="rect">
            <a:avLst/>
          </a:prstGeo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7" y="4704865"/>
            <a:ext cx="4085143" cy="40092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5346" y="526031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</a:schemeClr>
                </a:solidFill>
              </a:rPr>
              <a:t>=&gt;</a:t>
            </a:r>
          </a:p>
        </p:txBody>
      </p:sp>
      <p:pic>
        <p:nvPicPr>
          <p:cNvPr id="11" name="Grafik 10" descr="Bildschirmausschnit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1" r="499"/>
          <a:stretch/>
        </p:blipFill>
        <p:spPr>
          <a:xfrm>
            <a:off x="1420992" y="5208968"/>
            <a:ext cx="3349497" cy="505377"/>
          </a:xfrm>
          <a:prstGeom prst="rect">
            <a:avLst/>
          </a:prstGeom>
        </p:spPr>
      </p:pic>
      <p:pic>
        <p:nvPicPr>
          <p:cNvPr id="13" name="Grafik 12" descr="Bildschirmausschnitt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036" r="1282" b="1272"/>
          <a:stretch/>
        </p:blipFill>
        <p:spPr>
          <a:xfrm>
            <a:off x="4877297" y="4401518"/>
            <a:ext cx="4174854" cy="2289911"/>
          </a:xfrm>
          <a:prstGeom prst="rect">
            <a:avLst/>
          </a:prstGeom>
        </p:spPr>
      </p:pic>
      <p:pic>
        <p:nvPicPr>
          <p:cNvPr id="14" name="Grafik 13" descr="Bildschirmausschnit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4602" b="2396"/>
          <a:stretch/>
        </p:blipFill>
        <p:spPr>
          <a:xfrm>
            <a:off x="4877297" y="1838860"/>
            <a:ext cx="3816575" cy="23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Anwendungsgebiete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Erforschung von relativistischen Teilchen im Labor</a:t>
            </a:r>
          </a:p>
          <a:p>
            <a:r>
              <a:rPr lang="de-DE" dirty="0" smtClean="0"/>
              <a:t>Graphen als Transistor mit bis zu 100 GHz</a:t>
            </a:r>
          </a:p>
          <a:p>
            <a:r>
              <a:rPr lang="de-DE" dirty="0" err="1" smtClean="0"/>
              <a:t>Graphenoxid</a:t>
            </a:r>
            <a:r>
              <a:rPr lang="de-DE" dirty="0" smtClean="0"/>
              <a:t> als </a:t>
            </a:r>
            <a:r>
              <a:rPr lang="de-DE" dirty="0" err="1" smtClean="0"/>
              <a:t>gasdichte</a:t>
            </a:r>
            <a:r>
              <a:rPr lang="de-DE" dirty="0" smtClean="0"/>
              <a:t> für Wasser durchdringbare Membran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Quellenverzeichnis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71550"/>
          </a:xfrm>
        </p:spPr>
        <p:txBody>
          <a:bodyPr/>
          <a:lstStyle/>
          <a:p>
            <a:r>
              <a:rPr lang="en-US" dirty="0" smtClean="0"/>
              <a:t>Jean-Noel </a:t>
            </a:r>
            <a:r>
              <a:rPr lang="en-US" dirty="0"/>
              <a:t>Fuchs, Dirac fermions in graphene and analogues: magnetic </a:t>
            </a:r>
            <a:r>
              <a:rPr lang="en-US" dirty="0" err="1"/>
              <a:t>eld</a:t>
            </a:r>
            <a:r>
              <a:rPr lang="en-US" dirty="0"/>
              <a:t> and </a:t>
            </a:r>
            <a:r>
              <a:rPr lang="en-US" dirty="0" smtClean="0"/>
              <a:t>topological </a:t>
            </a:r>
            <a:r>
              <a:rPr lang="de-DE" dirty="0" err="1" smtClean="0"/>
              <a:t>properties</a:t>
            </a:r>
            <a:r>
              <a:rPr lang="de-DE" dirty="0" smtClean="0"/>
              <a:t>, </a:t>
            </a: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arxiv.org/abs/1306.0380</a:t>
            </a:r>
            <a:endParaRPr lang="de-DE" dirty="0" smtClean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de.wikipedia.org/wiki/Graphen</a:t>
            </a:r>
            <a:endParaRPr lang="de-DE" dirty="0" smtClean="0"/>
          </a:p>
          <a:p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de.wikipedia.org/wiki/Majorana-Fermion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7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5347" y="1732452"/>
            <a:ext cx="7765322" cy="4863733"/>
          </a:xfrm>
        </p:spPr>
        <p:txBody>
          <a:bodyPr>
            <a:normAutofit/>
          </a:bodyPr>
          <a:lstStyle/>
          <a:p>
            <a:r>
              <a:rPr lang="de-DE" dirty="0" smtClean="0"/>
              <a:t>Strukturen in Graphen</a:t>
            </a:r>
          </a:p>
          <a:p>
            <a:pPr lvl="1"/>
            <a:r>
              <a:rPr lang="de-DE" dirty="0" smtClean="0"/>
              <a:t>Kristallstruktur</a:t>
            </a:r>
            <a:endParaRPr lang="de-DE" dirty="0"/>
          </a:p>
          <a:p>
            <a:pPr lvl="1"/>
            <a:r>
              <a:rPr lang="de-DE" dirty="0" smtClean="0"/>
              <a:t>Bandstruktur</a:t>
            </a:r>
          </a:p>
          <a:p>
            <a:r>
              <a:rPr lang="de-DE" dirty="0" err="1" smtClean="0"/>
              <a:t>Majorana</a:t>
            </a:r>
            <a:r>
              <a:rPr lang="de-DE" dirty="0" smtClean="0"/>
              <a:t>- und </a:t>
            </a:r>
            <a:r>
              <a:rPr lang="de-DE" dirty="0" err="1" smtClean="0"/>
              <a:t>Diracfermionen</a:t>
            </a:r>
            <a:endParaRPr lang="de-DE" dirty="0"/>
          </a:p>
          <a:p>
            <a:r>
              <a:rPr lang="de-DE" dirty="0" smtClean="0"/>
              <a:t>Folgerungen aus der </a:t>
            </a:r>
            <a:r>
              <a:rPr lang="de-DE" dirty="0" err="1" smtClean="0"/>
              <a:t>Diracgleichung</a:t>
            </a:r>
            <a:r>
              <a:rPr lang="de-DE" dirty="0" smtClean="0"/>
              <a:t> für Graphen</a:t>
            </a:r>
          </a:p>
          <a:p>
            <a:pPr lvl="1"/>
            <a:r>
              <a:rPr lang="de-DE" dirty="0" smtClean="0"/>
              <a:t>Allgemeine </a:t>
            </a:r>
            <a:r>
              <a:rPr lang="de-DE" dirty="0" err="1" smtClean="0"/>
              <a:t>Diracgleichung</a:t>
            </a:r>
            <a:endParaRPr lang="de-DE" dirty="0"/>
          </a:p>
          <a:p>
            <a:pPr lvl="1"/>
            <a:r>
              <a:rPr lang="de-DE" dirty="0" err="1"/>
              <a:t>Hamiltonian</a:t>
            </a:r>
            <a:r>
              <a:rPr lang="de-DE" dirty="0"/>
              <a:t> in Graphen</a:t>
            </a:r>
          </a:p>
          <a:p>
            <a:pPr lvl="1"/>
            <a:r>
              <a:rPr lang="de-DE" dirty="0"/>
              <a:t>Spins und Spin </a:t>
            </a:r>
            <a:r>
              <a:rPr lang="de-DE" dirty="0" err="1"/>
              <a:t>flavours</a:t>
            </a:r>
            <a:endParaRPr lang="de-DE" dirty="0"/>
          </a:p>
          <a:p>
            <a:pPr lvl="1"/>
            <a:r>
              <a:rPr lang="de-DE" dirty="0"/>
              <a:t>Eigenwerte des </a:t>
            </a:r>
            <a:r>
              <a:rPr lang="de-DE" dirty="0" err="1"/>
              <a:t>Hamiltonians</a:t>
            </a:r>
            <a:r>
              <a:rPr lang="de-DE" dirty="0"/>
              <a:t> – Vergleich zu </a:t>
            </a:r>
            <a:r>
              <a:rPr lang="de-DE" dirty="0" smtClean="0"/>
              <a:t>Bornitrid</a:t>
            </a:r>
          </a:p>
          <a:p>
            <a:r>
              <a:rPr lang="de-DE" dirty="0" smtClean="0"/>
              <a:t>Forschungsgebiete </a:t>
            </a:r>
            <a:r>
              <a:rPr lang="de-DE" dirty="0"/>
              <a:t>und </a:t>
            </a:r>
            <a:r>
              <a:rPr lang="de-DE" dirty="0" smtClean="0"/>
              <a:t>mögliche </a:t>
            </a:r>
            <a:r>
              <a:rPr lang="de-DE" dirty="0"/>
              <a:t>technische </a:t>
            </a:r>
            <a:r>
              <a:rPr lang="de-DE" dirty="0" smtClean="0"/>
              <a:t>Anwendungen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5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0"/>
          <a:stretch/>
        </p:blipFill>
        <p:spPr>
          <a:xfrm>
            <a:off x="1275499" y="2220912"/>
            <a:ext cx="6585019" cy="29103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65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Gitter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41" y="1690691"/>
            <a:ext cx="5647321" cy="32643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01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Reziprokes Gitter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50428" b="11899"/>
          <a:stretch/>
        </p:blipFill>
        <p:spPr>
          <a:xfrm>
            <a:off x="963912" y="1902469"/>
            <a:ext cx="7208192" cy="4034687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5298825" y="3368429"/>
            <a:ext cx="1944000" cy="1728000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489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Brillouinsche</a:t>
            </a:r>
            <a:r>
              <a:rPr lang="de-DE" dirty="0" smtClean="0"/>
              <a:t> Zone</a:t>
            </a:r>
            <a:endParaRPr lang="de-DE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1" y="2075849"/>
            <a:ext cx="7097115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Bandstruktur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23385" t="-421" r="2859" b="-1"/>
          <a:stretch/>
        </p:blipFill>
        <p:spPr>
          <a:xfrm>
            <a:off x="760968" y="2314699"/>
            <a:ext cx="7614081" cy="32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Majorana</a:t>
            </a:r>
            <a:r>
              <a:rPr lang="de-DE" dirty="0" smtClean="0"/>
              <a:t>- und Dirac-Fermionen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Majoranafermion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4404" y="2380140"/>
            <a:ext cx="3657258" cy="3723677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ungeladen</a:t>
            </a:r>
          </a:p>
          <a:p>
            <a:r>
              <a:rPr lang="de-DE" dirty="0" smtClean="0"/>
              <a:t>entspricht seinem Antiteilchen;</a:t>
            </a:r>
            <a:br>
              <a:rPr lang="de-DE" dirty="0" smtClean="0"/>
            </a:br>
            <a:r>
              <a:rPr lang="de-DE" dirty="0" smtClean="0"/>
              <a:t>kann also nicht von diesem unterschieden werden</a:t>
            </a:r>
          </a:p>
          <a:p>
            <a:r>
              <a:rPr lang="de-DE" dirty="0" smtClean="0"/>
              <a:t>Beispiele:</a:t>
            </a:r>
          </a:p>
          <a:p>
            <a:pPr lvl="1"/>
            <a:r>
              <a:rPr lang="de-DE" dirty="0" smtClean="0"/>
              <a:t>Quasiteilchen in speziellen </a:t>
            </a:r>
            <a:r>
              <a:rPr lang="de-DE" dirty="0" err="1" smtClean="0"/>
              <a:t>Festerkörpern</a:t>
            </a:r>
            <a:endParaRPr lang="de-DE" dirty="0" smtClean="0"/>
          </a:p>
          <a:p>
            <a:pPr lvl="1"/>
            <a:r>
              <a:rPr lang="de-DE" dirty="0" smtClean="0"/>
              <a:t>Möglicherweise Neutrinos</a:t>
            </a:r>
          </a:p>
          <a:p>
            <a:pPr lvl="1"/>
            <a:r>
              <a:rPr lang="de-DE" dirty="0" err="1" smtClean="0"/>
              <a:t>Neutralinos</a:t>
            </a:r>
            <a:r>
              <a:rPr lang="de-DE" dirty="0" smtClean="0"/>
              <a:t> aus supersymmetrischer Erweiterung des SM</a:t>
            </a:r>
            <a:br>
              <a:rPr lang="de-DE" dirty="0" smtClean="0"/>
            </a:br>
            <a:r>
              <a:rPr lang="de-DE" dirty="0" smtClean="0"/>
              <a:t>– Kandidat für Dunkle Materie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 smtClean="0"/>
              <a:t>Diracfermion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21225" y="2380140"/>
            <a:ext cx="3671498" cy="3434506"/>
          </a:xfrm>
        </p:spPr>
        <p:txBody>
          <a:bodyPr>
            <a:normAutofit/>
          </a:bodyPr>
          <a:lstStyle/>
          <a:p>
            <a:r>
              <a:rPr lang="de-DE" dirty="0" smtClean="0"/>
              <a:t>geladen</a:t>
            </a:r>
          </a:p>
          <a:p>
            <a:r>
              <a:rPr lang="de-DE" dirty="0" smtClean="0"/>
              <a:t>kann aufgrund der Ladung nicht seinem Antiteilchen entsprechen</a:t>
            </a:r>
          </a:p>
          <a:p>
            <a:r>
              <a:rPr lang="de-DE" dirty="0" smtClean="0"/>
              <a:t>Beispiele: alle aus dem SM bisher bekannten Fermionen (möglicherweise bis auf Neutrinos)</a:t>
            </a:r>
          </a:p>
          <a:p>
            <a:endParaRPr lang="de-DE" dirty="0"/>
          </a:p>
          <a:p>
            <a:pPr marL="36900" indent="0">
              <a:buNone/>
            </a:pPr>
            <a:r>
              <a:rPr lang="de-DE" b="1" dirty="0" smtClean="0"/>
              <a:t>Beschreibung durch </a:t>
            </a:r>
            <a:r>
              <a:rPr lang="de-DE" b="1" dirty="0" err="1" smtClean="0"/>
              <a:t>Diracgleichung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634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Dirac-Gleichung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5345" y="3173047"/>
            <a:ext cx="7765322" cy="2110154"/>
          </a:xfrm>
        </p:spPr>
        <p:txBody>
          <a:bodyPr/>
          <a:lstStyle/>
          <a:p>
            <a:r>
              <a:rPr lang="de-DE" dirty="0" smtClean="0"/>
              <a:t>d: Anzahl der Raumdimensionen</a:t>
            </a:r>
          </a:p>
          <a:p>
            <a:pPr algn="just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Dirac-Matrizen (d = 3 =&gt; 4x4 Matrizen; d=1,2 =&gt; 2x2 Matrizen)</a:t>
            </a:r>
          </a:p>
          <a:p>
            <a:pPr lvl="1" algn="just"/>
            <a:r>
              <a:rPr lang="de-D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Clifford </a:t>
            </a:r>
            <a:r>
              <a:rPr lang="de-D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lgebra muss erfüllt sein: {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}=2</a:t>
            </a:r>
            <a:r>
              <a:rPr lang="el-GR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baseline="-25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de-DE" dirty="0" smtClean="0"/>
          </a:p>
          <a:p>
            <a:pPr lvl="1" algn="just"/>
            <a:endParaRPr lang="de-DE" baseline="-25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Dispersionsrelation: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632327" y="1770186"/>
                <a:ext cx="3871363" cy="1087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de-DE" sz="2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nary>
                        <m:naryPr>
                          <m:chr m:val="∑"/>
                          <m:ctrlP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27" y="1770186"/>
                <a:ext cx="3871363" cy="10877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440851" y="5056555"/>
                <a:ext cx="3871363" cy="75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de-DE" sz="2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⃑"/>
                                  <m:ctrlPr>
                                    <a:rPr lang="de-DE" sz="24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4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51" y="5056555"/>
                <a:ext cx="3871363" cy="7515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222019" y="6047094"/>
                <a:ext cx="38713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 </m:t>
                          </m:r>
                        </m:e>
                      </m:d>
                      <m:r>
                        <a:rPr lang="de-DE" sz="2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>
                        <a:rPr lang="de-DE" sz="2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𝑝𝑐</m:t>
                      </m:r>
                    </m:oMath>
                  </m:oMathPara>
                </a14:m>
                <a:endParaRPr lang="de-DE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19" y="6047094"/>
                <a:ext cx="387136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4754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8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Schiefer</Template>
  <TotalTime>0</TotalTime>
  <Words>224</Words>
  <Application>Microsoft Office PowerPoint</Application>
  <PresentationFormat>Bildschirmpräsentation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Calisto MT</vt:lpstr>
      <vt:lpstr>Cambria Math</vt:lpstr>
      <vt:lpstr>Times New Roman</vt:lpstr>
      <vt:lpstr>Trebuchet MS</vt:lpstr>
      <vt:lpstr>Wingdings 2</vt:lpstr>
      <vt:lpstr>Schiefer</vt:lpstr>
      <vt:lpstr>Graphen und Dirac-Fermionen</vt:lpstr>
      <vt:lpstr>Übersicht</vt:lpstr>
      <vt:lpstr>Graphen</vt:lpstr>
      <vt:lpstr>Gitter</vt:lpstr>
      <vt:lpstr>Reziprokes Gitter</vt:lpstr>
      <vt:lpstr>1. Brillouinsche Zone</vt:lpstr>
      <vt:lpstr>Bandstruktur</vt:lpstr>
      <vt:lpstr>Majorana- und Dirac-Fermionen</vt:lpstr>
      <vt:lpstr>Dirac-Gleichung</vt:lpstr>
      <vt:lpstr>Hamiltonian in Graphen</vt:lpstr>
      <vt:lpstr>Spins und Spin flavours</vt:lpstr>
      <vt:lpstr>Eigenwerte des Hamiltonians – Vergleich zu Bornitrid</vt:lpstr>
      <vt:lpstr>Mögliche Anwendungsgebiete</vt:lpstr>
      <vt:lpstr>Quellenverzeichnis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Graphen und Dirac-Fermionen</dc:title>
  <dc:creator>Lukas Plogmacher</dc:creator>
  <cp:lastModifiedBy>Lukas Plogmacher</cp:lastModifiedBy>
  <cp:revision>50</cp:revision>
  <dcterms:created xsi:type="dcterms:W3CDTF">2014-07-05T19:58:04Z</dcterms:created>
  <dcterms:modified xsi:type="dcterms:W3CDTF">2014-07-09T21:07:57Z</dcterms:modified>
</cp:coreProperties>
</file>