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7" r:id="rId4"/>
    <p:sldId id="259" r:id="rId5"/>
    <p:sldId id="265" r:id="rId6"/>
    <p:sldId id="260" r:id="rId7"/>
    <p:sldId id="267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6600FF"/>
    <a:srgbClr val="0066FF"/>
    <a:srgbClr val="FFFFFF"/>
    <a:srgbClr val="336699"/>
    <a:srgbClr val="008080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0" autoAdjust="0"/>
    <p:restoredTop sz="99309" autoAdjust="0"/>
  </p:normalViewPr>
  <p:slideViewPr>
    <p:cSldViewPr>
      <p:cViewPr varScale="1">
        <p:scale>
          <a:sx n="135" d="100"/>
          <a:sy n="135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7E0E512-2204-4FAC-9FD0-BF4A0660F8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9D74D5-CDEF-4568-B697-44B536A586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540F8-9A82-49D3-A9DC-71C7184EFAC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7410" name="Rectangle 1026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63977-AB65-43DE-B41A-DE23F1ED4F35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9458" name="Rectangle 2050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FB7A9-B622-4362-AA83-51FFBB8769AC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92A3C-7D74-432C-8B05-C0F4B584F4DB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812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7CF23-9693-4FE7-BC35-249A49682249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83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3527C-6CDD-4BE1-92DD-224606C3C646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85346" name="Rectangle 1026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19F75-6BDC-45AA-B16B-4503AAFF24D6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87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D3E3F-CF41-4472-A568-1533602FF81C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89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2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62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1FCA-607C-4D7B-9588-8411477F373B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08E5-52D9-4D2E-8148-29396C63D5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57DB-5B80-4349-B7CB-BE1B61CD2C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60B0-F2A2-4A60-87CA-DE9E1B1B117A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F383-8F8C-408A-B25C-E066CD5CE3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B18C-B841-466C-BAC7-263F3FCFE667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7331-F006-4516-861E-EF73E7FF15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4A96-F63B-4818-A4FB-0B55B1CCFEC5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C17F-6783-4AE9-AC30-B374049A9D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4317-6BAF-4982-8231-8F2A4E88A8F2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CEBE-767A-44D9-B746-C84D4A76AA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EAED-DE3D-4194-AF0E-7CC49F2DCE6A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C342-886B-44EA-8879-E30041E8BF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39AA-A588-483E-9B3D-D2E89E0CDEDD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7BE9-EB1F-4046-9B51-DEE202863E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EE97-F644-4E06-8B76-BA952105CA80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1A72-66AB-443E-9124-B3F7CF1EC7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01FF-DF6F-4226-918D-5302F822A190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578B-C16C-4075-8FF1-6647F6A970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ADD8-F737-4627-BF10-1515F161A880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B063-4685-407B-A56D-F433E61B16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876F-7C4F-4546-90F7-53CAF897F5C3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9C3B-470D-4063-B10E-9A96CBEB9A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28CB-38A4-4DEE-AB66-F8AA5AF44A29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5B679B5-1DB8-4B34-A747-37AF73FD6C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hlink"/>
                </a:solidFill>
              </a:endParaRPr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hlink"/>
                </a:solidFill>
              </a:endParaRPr>
            </a:p>
          </p:txBody>
        </p: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hlink"/>
                </a:solidFill>
              </a:endParaRPr>
            </a:p>
          </p:txBody>
        </p:sp>
        <p:sp>
          <p:nvSpPr>
            <p:cNvPr id="1618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1618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1618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1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8A24DFA-76C8-4C4A-9D84-7C91D51E15C9}" type="datetime1">
              <a:rPr lang="de-DE"/>
              <a:pPr>
                <a:defRPr/>
              </a:pPr>
              <a:t>12.07.2011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rpedia.org/article/Kondo_effe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794176-5967-4446-AFFF-A08FAA0E1AA4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1638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407D67-CF85-4C70-BF89-8B75A6B109A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8990013" cy="1295400"/>
          </a:xfrm>
        </p:spPr>
        <p:txBody>
          <a:bodyPr lIns="92075" tIns="46037" rIns="92075" bIns="46037" anchor="b"/>
          <a:lstStyle/>
          <a:p>
            <a:pPr algn="ctr" eaLnBrk="1" hangingPunct="1">
              <a:defRPr/>
            </a:pPr>
            <a:r>
              <a:rPr lang="de-DE" sz="8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 effect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667000"/>
            <a:ext cx="4572000" cy="1752600"/>
          </a:xfrm>
        </p:spPr>
        <p:txBody>
          <a:bodyPr lIns="92075" tIns="46037" rIns="92075" bIns="46037"/>
          <a:lstStyle/>
          <a:p>
            <a:pPr algn="r" eaLnBrk="1" hangingPunct="1"/>
            <a:r>
              <a:rPr lang="de-DE" sz="2800" b="1" smtClean="0">
                <a:solidFill>
                  <a:srgbClr val="FFFFFF"/>
                </a:solidFill>
                <a:latin typeface="Baskerville Old Face" pitchFamily="18" charset="0"/>
              </a:rPr>
              <a:t>Him Hoang</a:t>
            </a:r>
          </a:p>
          <a:p>
            <a:pPr algn="r" eaLnBrk="1" hangingPunct="1"/>
            <a:r>
              <a:rPr lang="de-DE" sz="2800" b="1" smtClean="0">
                <a:solidFill>
                  <a:srgbClr val="FFFFFF"/>
                </a:solidFill>
                <a:latin typeface="Baskerville Old Face" pitchFamily="18" charset="0"/>
              </a:rPr>
              <a:t>13.07.2011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009506-9339-4D12-B308-AD93558FAA2B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8637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39B4EAB-D69C-4066-BFD2-DDD8BF48AE7D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32025" y="657225"/>
            <a:ext cx="6683375" cy="900113"/>
          </a:xfrm>
        </p:spPr>
        <p:txBody>
          <a:bodyPr lIns="92075" tIns="46037" rIns="92075" bIns="46037"/>
          <a:lstStyle/>
          <a:p>
            <a:pPr algn="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 resonance in quantum dots</a:t>
            </a:r>
          </a:p>
        </p:txBody>
      </p:sp>
      <p:sp>
        <p:nvSpPr>
          <p:cNvPr id="186372" name="Text Box 7"/>
          <p:cNvSpPr txBox="1">
            <a:spLocks noChangeArrowheads="1"/>
          </p:cNvSpPr>
          <p:nvPr/>
        </p:nvSpPr>
        <p:spPr bwMode="auto">
          <a:xfrm>
            <a:off x="1079500" y="1700213"/>
            <a:ext cx="723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000">
              <a:latin typeface="Baskerville Old Face" pitchFamily="18" charset="0"/>
            </a:endParaRPr>
          </a:p>
        </p:txBody>
      </p:sp>
      <p:sp>
        <p:nvSpPr>
          <p:cNvPr id="186373" name="Text Box 8"/>
          <p:cNvSpPr txBox="1">
            <a:spLocks noChangeArrowheads="1"/>
          </p:cNvSpPr>
          <p:nvPr/>
        </p:nvSpPr>
        <p:spPr bwMode="auto">
          <a:xfrm>
            <a:off x="611188" y="159226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08400" y="1449388"/>
            <a:ext cx="4824413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Baskerville Old Face" pitchFamily="18" charset="0"/>
              </a:rPr>
              <a:t>Quantum dots are isolated islands of electrons created in nanostructures that behave as artificial magnetic atoms.</a:t>
            </a:r>
          </a:p>
          <a:p>
            <a:pPr>
              <a:spcBef>
                <a:spcPct val="50000"/>
              </a:spcBef>
            </a:pPr>
            <a:r>
              <a:rPr lang="de-DE">
                <a:latin typeface="Baskerville Old Face" pitchFamily="18" charset="0"/>
              </a:rPr>
              <a:t>The advantage of quantum dots is the ease with which the parameters of these artificial atoms can be controlled (by adjusting the voltages on the gates): the energy of the single electron level, ist width, and the Coulomb repulsion energy.</a:t>
            </a:r>
          </a:p>
          <a:p>
            <a:pPr>
              <a:spcBef>
                <a:spcPct val="50000"/>
              </a:spcBef>
            </a:pPr>
            <a:endParaRPr lang="de-DE">
              <a:latin typeface="Baskerville Old Face" pitchFamily="18" charset="0"/>
            </a:endParaRPr>
          </a:p>
          <a:p>
            <a:pPr>
              <a:spcBef>
                <a:spcPct val="50000"/>
              </a:spcBef>
            </a:pPr>
            <a:endParaRPr lang="de-DE">
              <a:latin typeface="Baskerville Old Face" pitchFamily="18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324167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9251950" y="3860800"/>
            <a:ext cx="504825" cy="36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800" smtClean="0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7788" y="4149725"/>
            <a:ext cx="43561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011F73-0C20-47C7-A7DF-36E421D66080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88418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A4CAD049-814C-497D-99C6-B5C68BF639F0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7" rIns="92075" bIns="46037"/>
          <a:lstStyle/>
          <a:p>
            <a:pPr algn="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Kondo‘s Future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978400" cy="4752975"/>
          </a:xfrm>
        </p:spPr>
        <p:txBody>
          <a:bodyPr/>
          <a:lstStyle/>
          <a:p>
            <a:pPr eaLnBrk="1" hangingPunct="1"/>
            <a:r>
              <a:rPr lang="de-DE" sz="2000" smtClean="0">
                <a:latin typeface="Baskerville Old Face" pitchFamily="18" charset="0"/>
              </a:rPr>
              <a:t>Scanning tunnel microscopy and quantum-dot devices: new tools for studying the Kondo effect</a:t>
            </a:r>
          </a:p>
          <a:p>
            <a:pPr eaLnBrk="1" hangingPunct="1"/>
            <a:r>
              <a:rPr lang="de-DE" sz="2000" smtClean="0">
                <a:latin typeface="Baskerville Old Face" pitchFamily="18" charset="0"/>
              </a:rPr>
              <a:t>One ongoing debate: Kondo cloud consists of electrons that have previously interacted with the same magnetic impurity </a:t>
            </a: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 the electrons</a:t>
            </a:r>
            <a:r>
              <a:rPr lang="de-DE" sz="2000" smtClean="0">
                <a:latin typeface="Baskerville Old Face" pitchFamily="18" charset="0"/>
              </a:rPr>
              <a:t> are mutally correlated</a:t>
            </a:r>
          </a:p>
          <a:p>
            <a:pPr eaLnBrk="1" hangingPunct="1"/>
            <a:r>
              <a:rPr lang="de-DE" sz="2000" smtClean="0">
                <a:latin typeface="Baskerville Old Face" pitchFamily="18" charset="0"/>
              </a:rPr>
              <a:t>Investigations into the interactions between magnetic impurities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000" smtClean="0">
                <a:latin typeface="Baskerville Old Face" pitchFamily="18" charset="0"/>
              </a:rPr>
              <a:t> 	</a:t>
            </a:r>
          </a:p>
        </p:txBody>
      </p:sp>
      <p:pic>
        <p:nvPicPr>
          <p:cNvPr id="18842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1808163"/>
            <a:ext cx="30257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A10234-4C59-4F07-9710-87E83DE89C71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9046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60703C7-BA17-4A41-9EB1-77150CF869F4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Thank you for listening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</a:endParaRPr>
          </a:p>
          <a:p>
            <a:pPr marL="1371600" lvl="2" indent="-457200" eaLnBrk="1" hangingPunct="1">
              <a:buFont typeface="Wingdings" pitchFamily="2" charset="2"/>
              <a:buAutoNum type="arabicPeriod"/>
            </a:pPr>
            <a:r>
              <a:rPr lang="de-DE" sz="2000" smtClean="0">
                <a:latin typeface="Baskerville Old Face" pitchFamily="18" charset="0"/>
              </a:rPr>
              <a:t>„The Revival of the Kondo Effect“ –Leo Kouwenhoven and Leonid Glazman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</a:pPr>
            <a:r>
              <a:rPr lang="de-DE" sz="2000" smtClean="0">
                <a:latin typeface="Baskerville Old Face" pitchFamily="18" charset="0"/>
              </a:rPr>
              <a:t>„Resistance Minimum in Dilute Magnetic Alloys“-Jun Kondo (Original Paper 1964)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</a:pPr>
            <a:r>
              <a:rPr lang="de-DE" sz="2000" smtClean="0">
                <a:latin typeface="Baskerville Old Face" pitchFamily="18" charset="0"/>
              </a:rPr>
              <a:t>„Sticking to My Bush“-Jun Kondo (Experimental Paper 2004)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</a:pPr>
            <a:r>
              <a:rPr lang="de-DE" sz="2000" smtClean="0">
                <a:solidFill>
                  <a:schemeClr val="tx2"/>
                </a:solidFill>
                <a:latin typeface="Baskerville Old Face" pitchFamily="18" charset="0"/>
                <a:hlinkClick r:id="rId2"/>
              </a:rPr>
              <a:t>http://www.scholarpedia.org/article/Kondo_effect</a:t>
            </a:r>
            <a:endParaRPr lang="de-DE" sz="200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 marL="1371600" lvl="2" indent="-457200" eaLnBrk="1" hangingPunct="1">
              <a:buFont typeface="Wingdings" pitchFamily="2" charset="2"/>
              <a:buAutoNum type="arabicPeriod"/>
            </a:pPr>
            <a:r>
              <a:rPr lang="de-DE" sz="2000" smtClean="0">
                <a:solidFill>
                  <a:schemeClr val="tx2"/>
                </a:solidFill>
                <a:latin typeface="Baskerville Old Face" pitchFamily="18" charset="0"/>
              </a:rPr>
              <a:t>„Introduction to Many Body Physics“ – Piers Coleman (2011)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endParaRPr lang="de-DE" sz="2000" smtClean="0">
              <a:solidFill>
                <a:schemeClr val="tx2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296863"/>
            <a:ext cx="277813" cy="160337"/>
          </a:xfrm>
        </p:spPr>
        <p:txBody>
          <a:bodyPr/>
          <a:lstStyle/>
          <a:p>
            <a:endParaRPr lang="de-DE" sz="4000" smtClean="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484313"/>
            <a:ext cx="8229600" cy="3636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de-DE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Definition</a:t>
            </a:r>
          </a:p>
          <a:p>
            <a:pPr marL="609600" indent="-609600">
              <a:buFont typeface="Wingdings" pitchFamily="2" charset="2"/>
              <a:buNone/>
            </a:pPr>
            <a:r>
              <a:rPr lang="de-DE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Experimental Facts</a:t>
            </a:r>
          </a:p>
          <a:p>
            <a:pPr marL="609600" indent="-609600">
              <a:buFont typeface="Wingdings" pitchFamily="2" charset="2"/>
              <a:buNone/>
            </a:pPr>
            <a:r>
              <a:rPr lang="de-DE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Kondo‘s Calculation</a:t>
            </a:r>
          </a:p>
          <a:p>
            <a:pPr marL="609600" indent="-609600">
              <a:buFont typeface="Wingdings" pitchFamily="2" charset="2"/>
              <a:buNone/>
            </a:pPr>
            <a:r>
              <a:rPr lang="de-DE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 Problem</a:t>
            </a:r>
          </a:p>
          <a:p>
            <a:pPr marL="609600" indent="-609600">
              <a:buFont typeface="Wingdings" pitchFamily="2" charset="2"/>
              <a:buNone/>
            </a:pPr>
            <a:r>
              <a:rPr lang="de-DE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 Resonance in Quantum Dots</a:t>
            </a:r>
          </a:p>
          <a:p>
            <a:pPr marL="609600" indent="-609600">
              <a:buFont typeface="Wingdings" pitchFamily="2" charset="2"/>
              <a:buNone/>
            </a:pPr>
            <a:r>
              <a:rPr lang="de-DE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Kondo‘s Future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de-DE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292600"/>
            <a:ext cx="12350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41B1A6-9184-4049-ABE6-D8E080C872CB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843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ADB3AB1-0A41-49A1-BF2E-F8E9D35C9166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008063" y="1773238"/>
            <a:ext cx="704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079500" y="1773238"/>
            <a:ext cx="682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042988" y="1412875"/>
            <a:ext cx="730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35488" y="549275"/>
            <a:ext cx="4151312" cy="755650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Definiton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2600325"/>
            <a:ext cx="8229600" cy="3024188"/>
          </a:xfrm>
        </p:spPr>
        <p:txBody>
          <a:bodyPr/>
          <a:lstStyle/>
          <a:p>
            <a:pPr eaLnBrk="1" hangingPunct="1"/>
            <a:endParaRPr lang="de-DE" sz="2400" smtClean="0">
              <a:latin typeface="Baskerville Old Face" pitchFamily="18" charset="0"/>
            </a:endParaRPr>
          </a:p>
          <a:p>
            <a:pPr eaLnBrk="1" hangingPunct="1"/>
            <a:r>
              <a:rPr lang="de-DE" sz="2000" smtClean="0">
                <a:latin typeface="Baskerville Old Face" pitchFamily="18" charset="0"/>
              </a:rPr>
              <a:t>an unusual scattering mechanism of conduction electrons in a metal due to magnetic impurities, which contributes to the electrical resistivity that increases logarithmically with temperature as the temperature is lowered</a:t>
            </a:r>
          </a:p>
          <a:p>
            <a:pPr eaLnBrk="1" hangingPunct="1"/>
            <a:endParaRPr lang="de-DE" sz="2400" smtClean="0">
              <a:latin typeface="Baskerville Old Face" pitchFamily="18" charset="0"/>
            </a:endParaRPr>
          </a:p>
          <a:p>
            <a:pPr eaLnBrk="1" hangingPunct="1"/>
            <a:r>
              <a:rPr lang="de-DE" sz="2000" smtClean="0">
                <a:latin typeface="Baskerville Old Face" pitchFamily="18" charset="0"/>
              </a:rPr>
              <a:t>anomalous temperature dependence of physical quantities, which originates from many-body processes caused by quantum-mechanical nature of localized magnetic moments in a metal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512763"/>
            <a:ext cx="33845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EDCE7A-DB57-49F8-AD8C-2B98614A1A5C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2048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862F5FE-9EC0-4F51-AB7D-3975331B5387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396413" y="4760913"/>
            <a:ext cx="180975" cy="144462"/>
          </a:xfrm>
        </p:spPr>
        <p:txBody>
          <a:bodyPr lIns="92075" tIns="46037" rIns="92075" bIns="46037"/>
          <a:lstStyle/>
          <a:p>
            <a:pPr eaLnBrk="1" hangingPunct="1"/>
            <a:endParaRPr lang="de-DE" sz="5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441325"/>
            <a:ext cx="8229600" cy="3741738"/>
          </a:xfrm>
        </p:spPr>
        <p:txBody>
          <a:bodyPr lIns="92075" tIns="46037" rIns="92075" bIns="46037"/>
          <a:lstStyle/>
          <a:p>
            <a:pPr eaLnBrk="1" hangingPunct="1"/>
            <a:r>
              <a:rPr lang="de-DE" sz="2400" smtClean="0">
                <a:latin typeface="Baskerville Old Face" pitchFamily="18" charset="0"/>
              </a:rPr>
              <a:t>the total spin of all the electrons in the impurity atom is non-zero</a:t>
            </a:r>
          </a:p>
          <a:p>
            <a:pPr eaLnBrk="1" hangingPunct="1"/>
            <a:r>
              <a:rPr lang="de-DE" sz="2400" smtClean="0">
                <a:latin typeface="Baskerville Old Face" pitchFamily="18" charset="0"/>
              </a:rPr>
              <a:t>Anderson‘s model of a magnetic impurity (1961) 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400" smtClean="0">
                <a:latin typeface="Baskerville Old Face" pitchFamily="18" charset="0"/>
              </a:rPr>
              <a:t>=&gt; flip the spin of the impurity from spin up to down or vice versa, while simultaneously creating a spin excitation in the Fermi sea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673350"/>
            <a:ext cx="8066088" cy="3965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8BC1DC-55AA-4D45-92EC-906898BE6AED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253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E6BF8E3-0882-4C22-AA19-384F68E5C97B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425" y="457200"/>
            <a:ext cx="5159375" cy="847725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Resistance Minimum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32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smtClean="0">
                <a:solidFill>
                  <a:schemeClr val="bg2"/>
                </a:solidFill>
                <a:latin typeface="Baskerville Old Face" pitchFamily="18" charset="0"/>
              </a:rPr>
              <a:t>Difficulties in explaining the RM: </a:t>
            </a:r>
          </a:p>
          <a:p>
            <a:pPr eaLnBrk="1" hangingPunct="1">
              <a:lnSpc>
                <a:spcPct val="80000"/>
              </a:lnSpc>
            </a:pPr>
            <a:endParaRPr lang="de-DE" sz="1800" smtClean="0">
              <a:solidFill>
                <a:srgbClr val="0000CC"/>
              </a:solidFill>
              <a:latin typeface="Baskerville Old Face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de-DE" sz="1400" smtClean="0">
                <a:latin typeface="Baskerville Old Face" pitchFamily="18" charset="0"/>
              </a:rPr>
              <a:t>the resistivity increasing with decreasing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400" smtClean="0">
                <a:latin typeface="Baskerville Old Face" pitchFamily="18" charset="0"/>
              </a:rPr>
              <a:t>the residual resistance is not a constant but varies even at helium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400" smtClean="0">
                <a:latin typeface="Baskerville Old Face" pitchFamily="18" charset="0"/>
              </a:rPr>
              <a:t>the universality of the phenomenon</a:t>
            </a:r>
          </a:p>
          <a:p>
            <a:pPr lvl="2" eaLnBrk="1" hangingPunct="1">
              <a:lnSpc>
                <a:spcPct val="80000"/>
              </a:lnSpc>
            </a:pPr>
            <a:endParaRPr lang="de-DE" sz="1400" smtClean="0"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800" smtClean="0">
                <a:solidFill>
                  <a:schemeClr val="bg2"/>
                </a:solidFill>
                <a:latin typeface="Baskerville Old Face" pitchFamily="18" charset="0"/>
              </a:rPr>
              <a:t>Resolution of the Difficulties:</a:t>
            </a:r>
          </a:p>
          <a:p>
            <a:pPr eaLnBrk="1" hangingPunct="1">
              <a:lnSpc>
                <a:spcPct val="80000"/>
              </a:lnSpc>
            </a:pPr>
            <a:endParaRPr lang="de-DE" sz="1800" smtClean="0">
              <a:solidFill>
                <a:srgbClr val="0000CC"/>
              </a:solidFill>
              <a:latin typeface="Baskerville Old Face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de-DE" sz="1400" smtClean="0">
                <a:latin typeface="Baskerville Old Face" pitchFamily="18" charset="0"/>
              </a:rPr>
              <a:t>not try hard to find a model ( e.g: s - d model)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400" smtClean="0">
                <a:latin typeface="Baskerville Old Face" pitchFamily="18" charset="0"/>
              </a:rPr>
              <a:t>the non-commutativity of the spin operators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800" smtClean="0"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smtClean="0">
                <a:latin typeface="Baskerville Old Face" pitchFamily="18" charset="0"/>
              </a:rPr>
              <a:t>      In 1964, when considering the scattering from a magnetic ion that interacts with the spin of the conducting electrons, Kondo found that the second term in the calculation could be much larger than the first.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800" smtClean="0"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smtClean="0">
                <a:solidFill>
                  <a:schemeClr val="bg2"/>
                </a:solidFill>
                <a:latin typeface="Baskerville Old Face" pitchFamily="18" charset="0"/>
              </a:rPr>
              <a:t>=&gt; The resistance of a metal increases logarithmically when the temperature is lowered</a:t>
            </a:r>
          </a:p>
          <a:p>
            <a:pPr lvl="2" eaLnBrk="1" hangingPunct="1">
              <a:lnSpc>
                <a:spcPct val="80000"/>
              </a:lnSpc>
            </a:pPr>
            <a:endParaRPr lang="de-DE" sz="1400" smtClean="0">
              <a:solidFill>
                <a:schemeClr val="bg2"/>
              </a:solidFill>
              <a:latin typeface="Baskerville Old Face" pitchFamily="18" charset="0"/>
            </a:endParaRPr>
          </a:p>
          <a:p>
            <a:pPr lvl="2" eaLnBrk="1" hangingPunct="1">
              <a:lnSpc>
                <a:spcPct val="80000"/>
              </a:lnSpc>
            </a:pPr>
            <a:endParaRPr lang="de-DE" sz="1800" smtClean="0">
              <a:latin typeface="Baskerville Old Face" pitchFamily="18" charset="0"/>
            </a:endParaRPr>
          </a:p>
          <a:p>
            <a:pPr lvl="2" eaLnBrk="1" hangingPunct="1">
              <a:lnSpc>
                <a:spcPct val="80000"/>
              </a:lnSpc>
            </a:pPr>
            <a:endParaRPr lang="de-DE" sz="1200" smtClean="0"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600" smtClean="0">
                <a:latin typeface="Baskerville Old Face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CDB59C-9550-4398-9722-E6606728E7AE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7818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72832E2-0DEB-4D0C-B108-2C13849D0BAA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384550" y="620713"/>
            <a:ext cx="5530850" cy="639762"/>
          </a:xfrm>
        </p:spPr>
        <p:txBody>
          <a:bodyPr lIns="92075" tIns="46037" rIns="92075" bIns="46037"/>
          <a:lstStyle/>
          <a:p>
            <a:pPr algn="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Kondo‘s calculation</a:t>
            </a:r>
          </a:p>
        </p:txBody>
      </p:sp>
      <p:sp>
        <p:nvSpPr>
          <p:cNvPr id="1781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87475"/>
            <a:ext cx="8229600" cy="4454525"/>
          </a:xfrm>
        </p:spPr>
        <p:txBody>
          <a:bodyPr lIns="92075" tIns="46037" rIns="92075" bIns="46037"/>
          <a:lstStyle/>
          <a:p>
            <a:pPr eaLnBrk="1" hangingPunct="1"/>
            <a:r>
              <a:rPr lang="de-DE" sz="2000" smtClean="0">
                <a:latin typeface="Baskerville Old Face" pitchFamily="18" charset="0"/>
              </a:rPr>
              <a:t>the electron with wave number </a:t>
            </a:r>
            <a:r>
              <a:rPr lang="de-DE" sz="2000" b="1" smtClean="0">
                <a:latin typeface="Baskerville Old Face" pitchFamily="18" charset="0"/>
              </a:rPr>
              <a:t>k</a:t>
            </a:r>
            <a:r>
              <a:rPr lang="de-DE" sz="2000" smtClean="0">
                <a:latin typeface="Baskerville Old Face" pitchFamily="18" charset="0"/>
              </a:rPr>
              <a:t>, spin down     collides with the impurity spin up   :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000" smtClean="0">
                <a:latin typeface="Baskerville Old Face" pitchFamily="18" charset="0"/>
              </a:rPr>
              <a:t>                        </a:t>
            </a: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Kondo considered a scattering process involving a spin flip of the impurity:</a:t>
            </a: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     </a:t>
            </a:r>
          </a:p>
        </p:txBody>
      </p:sp>
      <p:graphicFrame>
        <p:nvGraphicFramePr>
          <p:cNvPr id="178176" name="Object 1024"/>
          <p:cNvGraphicFramePr>
            <a:graphicFrameLocks noChangeAspect="1"/>
          </p:cNvGraphicFramePr>
          <p:nvPr/>
        </p:nvGraphicFramePr>
        <p:xfrm>
          <a:off x="5327650" y="1412875"/>
          <a:ext cx="215900" cy="395288"/>
        </p:xfrm>
        <a:graphic>
          <a:graphicData uri="http://schemas.openxmlformats.org/presentationml/2006/ole">
            <p:oleObj spid="_x0000_s178176" name="Equation" r:id="rId4" imgW="139680" imgH="203040" progId="">
              <p:embed/>
            </p:oleObj>
          </a:graphicData>
        </a:graphic>
      </p:graphicFrame>
      <p:graphicFrame>
        <p:nvGraphicFramePr>
          <p:cNvPr id="178177" name="Object 1025"/>
          <p:cNvGraphicFramePr>
            <a:graphicFrameLocks noChangeAspect="1"/>
          </p:cNvGraphicFramePr>
          <p:nvPr/>
        </p:nvGraphicFramePr>
        <p:xfrm>
          <a:off x="1619250" y="1736725"/>
          <a:ext cx="265113" cy="385763"/>
        </p:xfrm>
        <a:graphic>
          <a:graphicData uri="http://schemas.openxmlformats.org/presentationml/2006/ole">
            <p:oleObj spid="_x0000_s178177" name="Equation" r:id="rId5" imgW="139680" imgH="203040" progId="">
              <p:embed/>
            </p:oleObj>
          </a:graphicData>
        </a:graphic>
      </p:graphicFrame>
      <p:graphicFrame>
        <p:nvGraphicFramePr>
          <p:cNvPr id="178178" name="Object 1026"/>
          <p:cNvGraphicFramePr>
            <a:graphicFrameLocks noChangeAspect="1"/>
          </p:cNvGraphicFramePr>
          <p:nvPr/>
        </p:nvGraphicFramePr>
        <p:xfrm>
          <a:off x="2735263" y="1989138"/>
          <a:ext cx="5257800" cy="396875"/>
        </p:xfrm>
        <a:graphic>
          <a:graphicData uri="http://schemas.openxmlformats.org/presentationml/2006/ole">
            <p:oleObj spid="_x0000_s178178" name="Equation" r:id="rId6" imgW="3035160" imgH="228600" progId="">
              <p:embed/>
            </p:oleObj>
          </a:graphicData>
        </a:graphic>
      </p:graphicFrame>
      <p:graphicFrame>
        <p:nvGraphicFramePr>
          <p:cNvPr id="178179" name="Object 1027"/>
          <p:cNvGraphicFramePr>
            <a:graphicFrameLocks noChangeAspect="1"/>
          </p:cNvGraphicFramePr>
          <p:nvPr/>
        </p:nvGraphicFramePr>
        <p:xfrm>
          <a:off x="1079500" y="2852738"/>
          <a:ext cx="7394575" cy="863600"/>
        </p:xfrm>
        <a:graphic>
          <a:graphicData uri="http://schemas.openxmlformats.org/presentationml/2006/ole">
            <p:oleObj spid="_x0000_s178179" name="Equation" r:id="rId7" imgW="3695400" imgH="431640" progId="">
              <p:embed/>
            </p:oleObj>
          </a:graphicData>
        </a:graphic>
      </p:graphicFrame>
      <p:graphicFrame>
        <p:nvGraphicFramePr>
          <p:cNvPr id="178180" name="Object 1028"/>
          <p:cNvGraphicFramePr>
            <a:graphicFrameLocks noChangeAspect="1"/>
          </p:cNvGraphicFramePr>
          <p:nvPr/>
        </p:nvGraphicFramePr>
        <p:xfrm>
          <a:off x="1984375" y="3789363"/>
          <a:ext cx="6354763" cy="971550"/>
        </p:xfrm>
        <a:graphic>
          <a:graphicData uri="http://schemas.openxmlformats.org/presentationml/2006/ole">
            <p:oleObj spid="_x0000_s178180" name="Equation" r:id="rId8" imgW="3238200" imgH="495000" progId="">
              <p:embed/>
            </p:oleObj>
          </a:graphicData>
        </a:graphic>
      </p:graphicFrame>
      <p:graphicFrame>
        <p:nvGraphicFramePr>
          <p:cNvPr id="178181" name="Object 1029"/>
          <p:cNvGraphicFramePr>
            <a:graphicFrameLocks noChangeAspect="1"/>
          </p:cNvGraphicFramePr>
          <p:nvPr/>
        </p:nvGraphicFramePr>
        <p:xfrm>
          <a:off x="1982788" y="4868863"/>
          <a:ext cx="4257675" cy="1014412"/>
        </p:xfrm>
        <a:graphic>
          <a:graphicData uri="http://schemas.openxmlformats.org/presentationml/2006/ole">
            <p:oleObj spid="_x0000_s178181" name="Equation" r:id="rId9" imgW="2133360" imgH="507960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457200"/>
            <a:ext cx="4679950" cy="739775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Kondo‘s calculation</a:t>
            </a:r>
            <a:endParaRPr lang="de-DE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792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5C26E1-15E6-41DD-BA74-D9411854DEA1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79213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BA61773-EC64-4F39-98F7-FE1A19D930C5}" type="datetime1">
              <a:rPr lang="de-DE" smtClean="0"/>
              <a:pPr/>
              <a:t>12.07.2011</a:t>
            </a:fld>
            <a:endParaRPr lang="de-DE" smtClean="0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>
            <p:ph idx="1"/>
          </p:nvPr>
        </p:nvGraphicFramePr>
        <p:xfrm>
          <a:off x="1619250" y="1484313"/>
          <a:ext cx="6151563" cy="912812"/>
        </p:xfrm>
        <a:graphic>
          <a:graphicData uri="http://schemas.openxmlformats.org/presentationml/2006/ole">
            <p:oleObj spid="_x0000_s179202" name="Equation" r:id="rId3" imgW="3429000" imgH="507960" progId="">
              <p:embed/>
            </p:oleObj>
          </a:graphicData>
        </a:graphic>
      </p:graphicFrame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2268538" y="2889250"/>
          <a:ext cx="3311525" cy="882650"/>
        </p:xfrm>
        <a:graphic>
          <a:graphicData uri="http://schemas.openxmlformats.org/presentationml/2006/ole">
            <p:oleObj spid="_x0000_s179203" name="Equation" r:id="rId4" imgW="1904760" imgH="507960" progId="">
              <p:embed/>
            </p:oleObj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619250" y="3968750"/>
          <a:ext cx="5203825" cy="900113"/>
        </p:xfrm>
        <a:graphic>
          <a:graphicData uri="http://schemas.openxmlformats.org/presentationml/2006/ole">
            <p:oleObj spid="_x0000_s179205" name="Equation" r:id="rId5" imgW="3085920" imgH="533160" progId="">
              <p:embed/>
            </p:oleObj>
          </a:graphicData>
        </a:graphic>
      </p:graphicFrame>
      <p:sp>
        <p:nvSpPr>
          <p:cNvPr id="179214" name="TextBox 9"/>
          <p:cNvSpPr txBox="1">
            <a:spLocks noChangeArrowheads="1"/>
          </p:cNvSpPr>
          <p:nvPr/>
        </p:nvSpPr>
        <p:spPr bwMode="auto">
          <a:xfrm>
            <a:off x="719138" y="1125538"/>
            <a:ext cx="7921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latin typeface="Baskerville Old Face" pitchFamily="18" charset="0"/>
              </a:rPr>
              <a:t>The scattering probability        in which the electron k is scattered to any state:   </a:t>
            </a:r>
          </a:p>
        </p:txBody>
      </p:sp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3379788" y="1160463"/>
          <a:ext cx="471487" cy="360362"/>
        </p:xfrm>
        <a:graphic>
          <a:graphicData uri="http://schemas.openxmlformats.org/presentationml/2006/ole">
            <p:oleObj spid="_x0000_s179206" name="Equation" r:id="rId6" imgW="266400" imgH="203040" progId="">
              <p:embed/>
            </p:oleObj>
          </a:graphicData>
        </a:graphic>
      </p:graphicFrame>
      <p:sp>
        <p:nvSpPr>
          <p:cNvPr id="179215" name="TextBox 11"/>
          <p:cNvSpPr txBox="1">
            <a:spLocks noChangeArrowheads="1"/>
          </p:cNvSpPr>
          <p:nvPr/>
        </p:nvSpPr>
        <p:spPr bwMode="auto">
          <a:xfrm>
            <a:off x="719138" y="2276475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de-DE" sz="2000">
                <a:latin typeface="Baskerville Old Face" pitchFamily="18" charset="0"/>
              </a:rPr>
              <a:t>The fact that the logarithmic terms arisíng from the spin flip scattering do not cancel  is due to the non-commutativity of the spin operators:</a:t>
            </a:r>
          </a:p>
          <a:p>
            <a:endParaRPr lang="de-DE" sz="2000">
              <a:latin typeface="Baskerville Old Face" pitchFamily="18" charset="0"/>
            </a:endParaRPr>
          </a:p>
        </p:txBody>
      </p:sp>
      <p:sp>
        <p:nvSpPr>
          <p:cNvPr id="179216" name="TextBox 12"/>
          <p:cNvSpPr txBox="1">
            <a:spLocks noChangeArrowheads="1"/>
          </p:cNvSpPr>
          <p:nvPr/>
        </p:nvSpPr>
        <p:spPr bwMode="auto">
          <a:xfrm>
            <a:off x="755650" y="3681413"/>
            <a:ext cx="7164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latin typeface="Baskerville Old Face" pitchFamily="18" charset="0"/>
              </a:rPr>
              <a:t>When calculating the resistivity, we replace                in (5) by            :</a:t>
            </a:r>
          </a:p>
        </p:txBody>
      </p:sp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5219700" y="3681413"/>
          <a:ext cx="892175" cy="395287"/>
        </p:xfrm>
        <a:graphic>
          <a:graphicData uri="http://schemas.openxmlformats.org/presentationml/2006/ole">
            <p:oleObj spid="_x0000_s179207" name="Equation" r:id="rId7" imgW="457200" imgH="203040" progId="">
              <p:embed/>
            </p:oleObj>
          </a:graphicData>
        </a:graphic>
      </p:graphicFrame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7056438" y="3681413"/>
          <a:ext cx="554037" cy="395287"/>
        </p:xfrm>
        <a:graphic>
          <a:graphicData uri="http://schemas.openxmlformats.org/presentationml/2006/ole">
            <p:oleObj spid="_x0000_s179208" name="Equation" r:id="rId8" imgW="317160" imgH="203040" progId="">
              <p:embed/>
            </p:oleObj>
          </a:graphicData>
        </a:graphic>
      </p:graphicFrame>
      <p:sp>
        <p:nvSpPr>
          <p:cNvPr id="179217" name="TextBox 15"/>
          <p:cNvSpPr txBox="1">
            <a:spLocks noChangeArrowheads="1"/>
          </p:cNvSpPr>
          <p:nvPr/>
        </p:nvSpPr>
        <p:spPr bwMode="auto">
          <a:xfrm>
            <a:off x="792163" y="4797425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latin typeface="Baskerville Old Face" pitchFamily="18" charset="0"/>
              </a:rPr>
              <a:t>Where       is the resistivity obtained by considering only the first term of (1) </a:t>
            </a:r>
          </a:p>
        </p:txBody>
      </p:sp>
      <p:graphicFrame>
        <p:nvGraphicFramePr>
          <p:cNvPr id="179209" name="Object 9"/>
          <p:cNvGraphicFramePr>
            <a:graphicFrameLocks noChangeAspect="1"/>
          </p:cNvGraphicFramePr>
          <p:nvPr/>
        </p:nvGraphicFramePr>
        <p:xfrm>
          <a:off x="1619250" y="4797425"/>
          <a:ext cx="360363" cy="422275"/>
        </p:xfrm>
        <a:graphic>
          <a:graphicData uri="http://schemas.openxmlformats.org/presentationml/2006/ole">
            <p:oleObj spid="_x0000_s179209" name="Equation" r:id="rId9" imgW="203040" imgH="203040" progId="">
              <p:embed/>
            </p:oleObj>
          </a:graphicData>
        </a:graphic>
      </p:graphicFrame>
      <p:graphicFrame>
        <p:nvGraphicFramePr>
          <p:cNvPr id="179210" name="Object 10"/>
          <p:cNvGraphicFramePr>
            <a:graphicFrameLocks noChangeAspect="1"/>
          </p:cNvGraphicFramePr>
          <p:nvPr/>
        </p:nvGraphicFramePr>
        <p:xfrm>
          <a:off x="827088" y="5157788"/>
          <a:ext cx="8101012" cy="1485900"/>
        </p:xfrm>
        <a:graphic>
          <a:graphicData uri="http://schemas.openxmlformats.org/presentationml/2006/ole">
            <p:oleObj spid="_x0000_s179210" name="Equation" r:id="rId10" imgW="4228920" imgH="723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5" grpId="0"/>
      <p:bldP spid="179216" grpId="0"/>
      <p:bldP spid="179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2FAC1D-FF86-4BA6-AA61-367D7812155E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8227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9624543-83A7-4576-A015-4E73C0217CF1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0044113" y="765175"/>
            <a:ext cx="107950" cy="34925"/>
          </a:xfrm>
        </p:spPr>
        <p:txBody>
          <a:bodyPr lIns="92075" tIns="46037" rIns="92075" bIns="46037"/>
          <a:lstStyle/>
          <a:p>
            <a:pPr eaLnBrk="1" hangingPunct="1"/>
            <a:endParaRPr lang="de-DE" sz="5400" smtClean="0"/>
          </a:p>
        </p:txBody>
      </p:sp>
      <p:pic>
        <p:nvPicPr>
          <p:cNvPr id="1822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79950" y="3141663"/>
            <a:ext cx="3908425" cy="2705100"/>
          </a:xfrm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600325"/>
            <a:ext cx="243205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Picture 7" descr="Kondo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132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15888"/>
            <a:ext cx="3886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C462F3-C639-420B-B98F-51EEBB2C5AC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8022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C1330249-AD74-4805-BDA9-11F9BA1A4B41}" type="datetime1">
              <a:rPr lang="de-DE" smtClean="0"/>
              <a:pPr/>
              <a:t>12.07.2011</a:t>
            </a:fld>
            <a:endParaRPr lang="de-DE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692150"/>
            <a:ext cx="5064125" cy="649288"/>
          </a:xfrm>
        </p:spPr>
        <p:txBody>
          <a:bodyPr lIns="92075" tIns="46037" rIns="92075" bIns="46037"/>
          <a:lstStyle/>
          <a:p>
            <a:pPr algn="r" eaLnBrk="1" hangingPunct="1">
              <a:defRPr/>
            </a:pPr>
            <a:r>
              <a:rPr lang="de-DE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Kondo Problem</a:t>
            </a:r>
          </a:p>
        </p:txBody>
      </p:sp>
      <p:sp>
        <p:nvSpPr>
          <p:cNvPr id="180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284662"/>
          </a:xfrm>
        </p:spPr>
        <p:txBody>
          <a:bodyPr lIns="92075" tIns="46037" rIns="92075" bIns="46037"/>
          <a:lstStyle/>
          <a:p>
            <a:pPr eaLnBrk="1" hangingPunct="1">
              <a:lnSpc>
                <a:spcPct val="80000"/>
              </a:lnSpc>
            </a:pPr>
            <a:r>
              <a:rPr lang="de-DE" sz="2000" smtClean="0">
                <a:latin typeface="Baskerville Old Face" pitchFamily="18" charset="0"/>
              </a:rPr>
              <a:t>the term                                  diverges at low temperature as T </a:t>
            </a: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 0, and higher order scattering gives terms proportional to                                    with m &gt;1, which diverge more rapidly.</a:t>
            </a:r>
          </a:p>
          <a:p>
            <a:pPr eaLnBrk="1" hangingPunct="1">
              <a:lnSpc>
                <a:spcPct val="80000"/>
              </a:lnSpc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the Kondo temperature: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de-DE" sz="2000" smtClean="0">
              <a:latin typeface="Baskerville Old Face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smtClean="0">
                <a:latin typeface="Baskerville Old Face" pitchFamily="18" charset="0"/>
                <a:sym typeface="Wingdings" pitchFamily="2" charset="2"/>
              </a:rPr>
              <a:t>Kenneth Wilson (1975):  „numerical renormalization“</a:t>
            </a:r>
          </a:p>
          <a:p>
            <a:pPr eaLnBrk="1" hangingPunct="1">
              <a:lnSpc>
                <a:spcPct val="80000"/>
              </a:lnSpc>
            </a:pPr>
            <a:endParaRPr lang="de-DE" sz="2000" smtClean="0">
              <a:latin typeface="Baskerville Old Face" pitchFamily="18" charset="0"/>
            </a:endParaRPr>
          </a:p>
        </p:txBody>
      </p:sp>
      <p:graphicFrame>
        <p:nvGraphicFramePr>
          <p:cNvPr id="180224" name="Object 0"/>
          <p:cNvGraphicFramePr>
            <a:graphicFrameLocks noChangeAspect="1"/>
          </p:cNvGraphicFramePr>
          <p:nvPr/>
        </p:nvGraphicFramePr>
        <p:xfrm>
          <a:off x="1835150" y="1736725"/>
          <a:ext cx="1966913" cy="361950"/>
        </p:xfrm>
        <a:graphic>
          <a:graphicData uri="http://schemas.openxmlformats.org/presentationml/2006/ole">
            <p:oleObj spid="_x0000_s180224" name="Equation" r:id="rId4" imgW="1104840" imgH="203040" progId="">
              <p:embed/>
            </p:oleObj>
          </a:graphicData>
        </a:graphic>
      </p:graphicFrame>
      <p:graphicFrame>
        <p:nvGraphicFramePr>
          <p:cNvPr id="180225" name="Object 1"/>
          <p:cNvGraphicFramePr>
            <a:graphicFrameLocks noChangeAspect="1"/>
          </p:cNvGraphicFramePr>
          <p:nvPr/>
        </p:nvGraphicFramePr>
        <p:xfrm>
          <a:off x="5976938" y="1952625"/>
          <a:ext cx="2401887" cy="431800"/>
        </p:xfrm>
        <a:graphic>
          <a:graphicData uri="http://schemas.openxmlformats.org/presentationml/2006/ole">
            <p:oleObj spid="_x0000_s180225" name="Equation" r:id="rId5" imgW="1282680" imgH="253800" progId="">
              <p:embed/>
            </p:oleObj>
          </a:graphicData>
        </a:graphic>
      </p:graphicFrame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3527425" y="3033713"/>
          <a:ext cx="2493963" cy="503237"/>
        </p:xfrm>
        <a:graphic>
          <a:graphicData uri="http://schemas.openxmlformats.org/presentationml/2006/ole">
            <p:oleObj spid="_x0000_s180226" name="Equation" r:id="rId6" imgW="1193760" imgH="241200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518</Words>
  <Application>Microsoft Office PowerPoint</Application>
  <PresentationFormat>Bildschirmpräsentation (4:3)</PresentationFormat>
  <Paragraphs>108</Paragraphs>
  <Slides>12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Wingdings</vt:lpstr>
      <vt:lpstr>Arial Black</vt:lpstr>
      <vt:lpstr>Times New Roman</vt:lpstr>
      <vt:lpstr>Baskerville Old Face</vt:lpstr>
      <vt:lpstr>Pixel</vt:lpstr>
      <vt:lpstr>Pixel</vt:lpstr>
      <vt:lpstr>Equation</vt:lpstr>
      <vt:lpstr>Kondo effect</vt:lpstr>
      <vt:lpstr>Folie 2</vt:lpstr>
      <vt:lpstr>Definiton</vt:lpstr>
      <vt:lpstr>Folie 4</vt:lpstr>
      <vt:lpstr>Resistance Minimum</vt:lpstr>
      <vt:lpstr>Kondo‘s calculation</vt:lpstr>
      <vt:lpstr>Kondo‘s calculation</vt:lpstr>
      <vt:lpstr>Folie 8</vt:lpstr>
      <vt:lpstr>Kondo Problem</vt:lpstr>
      <vt:lpstr>Kondo resonance in quantum dots</vt:lpstr>
      <vt:lpstr>Kondo‘s Future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HieuHoang</dc:creator>
  <cp:lastModifiedBy>vorlageuser</cp:lastModifiedBy>
  <cp:revision>20</cp:revision>
  <cp:lastPrinted>1601-01-01T00:00:00Z</cp:lastPrinted>
  <dcterms:created xsi:type="dcterms:W3CDTF">1601-01-01T00:00:00Z</dcterms:created>
  <dcterms:modified xsi:type="dcterms:W3CDTF">2011-07-12T09:35:22Z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1031</vt:i4>
  </property>
</Properties>
</file>